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9" r:id="rId6"/>
  </p:sldMasterIdLst>
  <p:notesMasterIdLst>
    <p:notesMasterId r:id="rId25"/>
  </p:notesMasterIdLst>
  <p:handoutMasterIdLst>
    <p:handoutMasterId r:id="rId26"/>
  </p:handoutMasterIdLst>
  <p:sldIdLst>
    <p:sldId id="525" r:id="rId7"/>
    <p:sldId id="529" r:id="rId8"/>
    <p:sldId id="530" r:id="rId9"/>
    <p:sldId id="531" r:id="rId10"/>
    <p:sldId id="532" r:id="rId11"/>
    <p:sldId id="533" r:id="rId12"/>
    <p:sldId id="534" r:id="rId13"/>
    <p:sldId id="549" r:id="rId14"/>
    <p:sldId id="548" r:id="rId15"/>
    <p:sldId id="535" r:id="rId16"/>
    <p:sldId id="536" r:id="rId17"/>
    <p:sldId id="537" r:id="rId18"/>
    <p:sldId id="538" r:id="rId19"/>
    <p:sldId id="539" r:id="rId20"/>
    <p:sldId id="540" r:id="rId21"/>
    <p:sldId id="541" r:id="rId22"/>
    <p:sldId id="542" r:id="rId23"/>
    <p:sldId id="550" r:id="rId24"/>
  </p:sldIdLst>
  <p:sldSz cx="9144000" cy="6858000" type="screen4x3"/>
  <p:notesSz cx="7010400" cy="9296400"/>
  <p:embeddedFontLst>
    <p:embeddedFont>
      <p:font typeface="Georgia" panose="02040502050405020303" pitchFamily="18" charset="0"/>
      <p:regular r:id="rId27"/>
      <p:bold r:id="rId28"/>
      <p:italic r:id="rId29"/>
      <p:boldItalic r:id="rId30"/>
    </p:embeddedFont>
    <p:embeddedFont>
      <p:font typeface="Franklin Gothic Book" panose="020B0503020102020204" pitchFamily="34" charset="0"/>
      <p:regular r:id="rId31"/>
      <p:italic r:id="rId32"/>
    </p:embeddedFont>
    <p:embeddedFont>
      <p:font typeface="Verdana" panose="020B0604030504040204" pitchFamily="34" charset="0"/>
      <p:regular r:id="rId33"/>
      <p:bold r:id="rId34"/>
      <p:italic r:id="rId35"/>
      <p:boldItalic r:id="rId36"/>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FFCD00"/>
    <a:srgbClr val="DA291C"/>
    <a:srgbClr val="0033CC"/>
    <a:srgbClr val="33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46" autoAdjust="0"/>
    <p:restoredTop sz="94624" autoAdjust="0"/>
  </p:normalViewPr>
  <p:slideViewPr>
    <p:cSldViewPr snapToGrid="0">
      <p:cViewPr varScale="1">
        <p:scale>
          <a:sx n="69" d="100"/>
          <a:sy n="69" d="100"/>
        </p:scale>
        <p:origin x="630" y="66"/>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0"/>
    </p:cViewPr>
  </p:sorterViewPr>
  <p:notesViewPr>
    <p:cSldViewPr>
      <p:cViewPr varScale="1">
        <p:scale>
          <a:sx n="61" d="100"/>
          <a:sy n="61" d="100"/>
        </p:scale>
        <p:origin x="-243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font" Target="fonts/font8.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33" Type="http://schemas.openxmlformats.org/officeDocument/2006/relationships/font" Target="fonts/font7.fntdata"/><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font" Target="fonts/font5.fntdata"/><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0244" tIns="45122" rIns="90244" bIns="45122" numCol="1" anchor="t" anchorCtr="0" compatLnSpc="1">
            <a:prstTxWarp prst="textNoShape">
              <a:avLst/>
            </a:prstTxWarp>
          </a:bodyPr>
          <a:lstStyle>
            <a:lvl1pPr defTabSz="903288">
              <a:defRPr sz="1200"/>
            </a:lvl1pPr>
          </a:lstStyle>
          <a:p>
            <a:pPr>
              <a:defRPr/>
            </a:pPr>
            <a:r>
              <a:rPr lang="en-US"/>
              <a:t>Tab 3-4C (3)</a:t>
            </a:r>
          </a:p>
        </p:txBody>
      </p:sp>
      <p:sp>
        <p:nvSpPr>
          <p:cNvPr id="97283"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0244" tIns="45122" rIns="90244" bIns="45122" numCol="1" anchor="t" anchorCtr="0" compatLnSpc="1">
            <a:prstTxWarp prst="textNoShape">
              <a:avLst/>
            </a:prstTxWarp>
          </a:bodyPr>
          <a:lstStyle>
            <a:lvl1pPr algn="r" defTabSz="903288">
              <a:defRPr sz="1200"/>
            </a:lvl1pPr>
          </a:lstStyle>
          <a:p>
            <a:pPr>
              <a:defRPr/>
            </a:pPr>
            <a:endParaRPr lang="en-US"/>
          </a:p>
        </p:txBody>
      </p:sp>
      <p:sp>
        <p:nvSpPr>
          <p:cNvPr id="97284"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0244" tIns="45122" rIns="90244" bIns="45122" numCol="1" anchor="b" anchorCtr="0" compatLnSpc="1">
            <a:prstTxWarp prst="textNoShape">
              <a:avLst/>
            </a:prstTxWarp>
          </a:bodyPr>
          <a:lstStyle>
            <a:lvl1pPr defTabSz="903288">
              <a:defRPr sz="1200"/>
            </a:lvl1pPr>
          </a:lstStyle>
          <a:p>
            <a:pPr>
              <a:defRPr/>
            </a:pPr>
            <a:endParaRPr lang="en-US"/>
          </a:p>
        </p:txBody>
      </p:sp>
      <p:sp>
        <p:nvSpPr>
          <p:cNvPr id="97285"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0244" tIns="45122" rIns="90244" bIns="45122" numCol="1" anchor="b" anchorCtr="0" compatLnSpc="1">
            <a:prstTxWarp prst="textNoShape">
              <a:avLst/>
            </a:prstTxWarp>
          </a:bodyPr>
          <a:lstStyle>
            <a:lvl1pPr algn="r" defTabSz="903288">
              <a:defRPr sz="1200"/>
            </a:lvl1pPr>
          </a:lstStyle>
          <a:p>
            <a:pPr>
              <a:defRPr/>
            </a:pPr>
            <a:fld id="{F7033FF2-3712-47A6-AA88-4D27662C0815}" type="slidenum">
              <a:rPr lang="en-US"/>
              <a:pPr>
                <a:defRPr/>
              </a:pPr>
              <a:t>‹#›</a:t>
            </a:fld>
            <a:endParaRPr lang="en-US"/>
          </a:p>
        </p:txBody>
      </p:sp>
    </p:spTree>
    <p:extLst>
      <p:ext uri="{BB962C8B-B14F-4D97-AF65-F5344CB8AC3E}">
        <p14:creationId xmlns:p14="http://schemas.microsoft.com/office/powerpoint/2010/main" val="3825876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816" tIns="46408" rIns="92816" bIns="46408" numCol="1" anchor="t" anchorCtr="0" compatLnSpc="1">
            <a:prstTxWarp prst="textNoShape">
              <a:avLst/>
            </a:prstTxWarp>
          </a:bodyPr>
          <a:lstStyle>
            <a:lvl1pPr defTabSz="927100">
              <a:defRPr sz="1200"/>
            </a:lvl1pPr>
          </a:lstStyle>
          <a:p>
            <a:pPr>
              <a:defRPr/>
            </a:pPr>
            <a:r>
              <a:rPr lang="en-US"/>
              <a:t>Tab 3-4C (3)</a:t>
            </a:r>
          </a:p>
        </p:txBody>
      </p:sp>
      <p:sp>
        <p:nvSpPr>
          <p:cNvPr id="36867"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2816" tIns="46408" rIns="92816" bIns="46408" numCol="1" anchor="t" anchorCtr="0" compatLnSpc="1">
            <a:prstTxWarp prst="textNoShape">
              <a:avLst/>
            </a:prstTxWarp>
          </a:bodyPr>
          <a:lstStyle>
            <a:lvl1pPr algn="r" defTabSz="927100">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01675" y="4414838"/>
            <a:ext cx="5607050" cy="4184650"/>
          </a:xfrm>
          <a:prstGeom prst="rect">
            <a:avLst/>
          </a:prstGeom>
          <a:noFill/>
          <a:ln w="9525">
            <a:noFill/>
            <a:miter lim="800000"/>
            <a:headEnd/>
            <a:tailEnd/>
          </a:ln>
          <a:effectLst/>
        </p:spPr>
        <p:txBody>
          <a:bodyPr vert="horz" wrap="square" lIns="92816" tIns="46408" rIns="92816" bIns="464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2816" tIns="46408" rIns="92816" bIns="46408" numCol="1" anchor="b" anchorCtr="0" compatLnSpc="1">
            <a:prstTxWarp prst="textNoShape">
              <a:avLst/>
            </a:prstTxWarp>
          </a:bodyPr>
          <a:lstStyle>
            <a:lvl1pPr defTabSz="927100">
              <a:defRPr sz="1200"/>
            </a:lvl1pPr>
          </a:lstStyle>
          <a:p>
            <a:pPr>
              <a:defRPr/>
            </a:pPr>
            <a:endParaRPr lang="en-US"/>
          </a:p>
        </p:txBody>
      </p:sp>
      <p:sp>
        <p:nvSpPr>
          <p:cNvPr id="36871"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2816" tIns="46408" rIns="92816" bIns="46408" numCol="1" anchor="b" anchorCtr="0" compatLnSpc="1">
            <a:prstTxWarp prst="textNoShape">
              <a:avLst/>
            </a:prstTxWarp>
          </a:bodyPr>
          <a:lstStyle>
            <a:lvl1pPr algn="r" defTabSz="927100">
              <a:defRPr sz="1200"/>
            </a:lvl1pPr>
          </a:lstStyle>
          <a:p>
            <a:pPr>
              <a:defRPr/>
            </a:pPr>
            <a:fld id="{361FA796-A954-4F53-A900-6146FF470795}" type="slidenum">
              <a:rPr lang="en-US"/>
              <a:pPr>
                <a:defRPr/>
              </a:pPr>
              <a:t>‹#›</a:t>
            </a:fld>
            <a:endParaRPr lang="en-US"/>
          </a:p>
        </p:txBody>
      </p:sp>
    </p:spTree>
    <p:extLst>
      <p:ext uri="{BB962C8B-B14F-4D97-AF65-F5344CB8AC3E}">
        <p14:creationId xmlns:p14="http://schemas.microsoft.com/office/powerpoint/2010/main" val="61026397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613243" y="5677246"/>
            <a:ext cx="6075406"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0" hasCustomPrompt="1"/>
          </p:nvPr>
        </p:nvSpPr>
        <p:spPr>
          <a:xfrm>
            <a:off x="755650" y="3638550"/>
            <a:ext cx="7694613" cy="1955800"/>
          </a:xfrm>
          <a:prstGeom prst="rect">
            <a:avLst/>
          </a:prstGeom>
        </p:spPr>
        <p:txBody>
          <a:bodyPr vert="horz"/>
          <a:lstStyle>
            <a:lvl1pPr marL="0" indent="0" algn="ctr">
              <a:lnSpc>
                <a:spcPct val="70000"/>
              </a:lnSpc>
              <a:buNone/>
              <a:defRPr sz="5400" b="1" baseline="0">
                <a:solidFill>
                  <a:srgbClr val="004C97"/>
                </a:solidFill>
                <a:latin typeface="Georgia"/>
                <a:cs typeface="Georgia"/>
              </a:defRPr>
            </a:lvl1pPr>
          </a:lstStyle>
          <a:p>
            <a:pPr lvl="0"/>
            <a:r>
              <a:rPr lang="en-US" dirty="0" smtClean="0"/>
              <a:t>HEADLINE HERE</a:t>
            </a:r>
          </a:p>
          <a:p>
            <a:pPr lvl="0"/>
            <a:r>
              <a:rPr lang="en-US" dirty="0" smtClean="0"/>
              <a:t>TWO LINES OR</a:t>
            </a:r>
          </a:p>
          <a:p>
            <a:pPr lvl="0"/>
            <a:r>
              <a:rPr lang="en-US" dirty="0" smtClean="0"/>
              <a:t>THREE</a:t>
            </a:r>
            <a:endParaRPr lang="en-US" dirty="0"/>
          </a:p>
        </p:txBody>
      </p:sp>
    </p:spTree>
    <p:extLst>
      <p:ext uri="{BB962C8B-B14F-4D97-AF65-F5344CB8AC3E}">
        <p14:creationId xmlns:p14="http://schemas.microsoft.com/office/powerpoint/2010/main" val="125029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with Content">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326768" y="192259"/>
            <a:ext cx="8229600" cy="981633"/>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sp>
        <p:nvSpPr>
          <p:cNvPr id="14" name="Content Placeholder 2"/>
          <p:cNvSpPr>
            <a:spLocks noGrp="1"/>
          </p:cNvSpPr>
          <p:nvPr>
            <p:ph idx="13" hasCustomPrompt="1"/>
          </p:nvPr>
        </p:nvSpPr>
        <p:spPr>
          <a:xfrm>
            <a:off x="457200" y="1818640"/>
            <a:ext cx="8229600" cy="4002723"/>
          </a:xfrm>
          <a:prstGeom prst="rect">
            <a:avLst/>
          </a:prstGeom>
        </p:spPr>
        <p:txBody>
          <a:bodyPr/>
          <a:lstStyle>
            <a:lvl1pPr marL="0" indent="0">
              <a:buNone/>
              <a:defRPr sz="2000" b="0" i="0" baseline="0">
                <a:solidFill>
                  <a:srgbClr val="000000"/>
                </a:solidFill>
                <a:latin typeface="Verdana"/>
                <a:cs typeface="Verdana"/>
              </a:defRPr>
            </a:lvl1pPr>
            <a:lvl2pPr>
              <a:defRPr b="0" i="0">
                <a:solidFill>
                  <a:srgbClr val="000000"/>
                </a:solidFill>
                <a:latin typeface="Verdana"/>
                <a:cs typeface="Verdana"/>
              </a:defRPr>
            </a:lvl2pPr>
            <a:lvl3pPr>
              <a:defRPr b="0" i="0">
                <a:solidFill>
                  <a:srgbClr val="000000"/>
                </a:solidFill>
                <a:latin typeface="Verdana"/>
                <a:cs typeface="Verdana"/>
              </a:defRPr>
            </a:lvl3pPr>
            <a:lvl4pPr>
              <a:defRPr b="0" i="0">
                <a:solidFill>
                  <a:srgbClr val="000000"/>
                </a:solidFill>
                <a:latin typeface="Verdana"/>
                <a:cs typeface="Verdana"/>
              </a:defRPr>
            </a:lvl4pPr>
            <a:lvl5pPr>
              <a:defRPr b="0" i="0">
                <a:solidFill>
                  <a:srgbClr val="000000"/>
                </a:solidFill>
                <a:latin typeface="Verdana"/>
                <a:cs typeface="Verdana"/>
              </a:defRPr>
            </a:lvl5pPr>
          </a:lstStyle>
          <a:p>
            <a:pPr lvl="0"/>
            <a:r>
              <a:rPr lang="en-US" dirty="0" smtClean="0"/>
              <a:t>Copy text goes here.</a:t>
            </a:r>
            <a:endParaRPr lang="en-US" dirty="0"/>
          </a:p>
        </p:txBody>
      </p:sp>
      <p:pic>
        <p:nvPicPr>
          <p:cNvPr id="6" name="Picture 5"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249766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with Blank Content">
    <p:spTree>
      <p:nvGrpSpPr>
        <p:cNvPr id="1" name=""/>
        <p:cNvGrpSpPr/>
        <p:nvPr/>
      </p:nvGrpSpPr>
      <p:grpSpPr>
        <a:xfrm>
          <a:off x="0" y="0"/>
          <a:ext cx="0" cy="0"/>
          <a:chOff x="0" y="0"/>
          <a:chExt cx="0" cy="0"/>
        </a:xfrm>
      </p:grpSpPr>
      <p:sp>
        <p:nvSpPr>
          <p:cNvPr id="12" name="Title 9"/>
          <p:cNvSpPr>
            <a:spLocks noGrp="1"/>
          </p:cNvSpPr>
          <p:nvPr>
            <p:ph type="title" hasCustomPrompt="1"/>
          </p:nvPr>
        </p:nvSpPr>
        <p:spPr>
          <a:xfrm>
            <a:off x="326768" y="192260"/>
            <a:ext cx="8229600" cy="926714"/>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pic>
        <p:nvPicPr>
          <p:cNvPr id="5" name="Picture 4"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334268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head with Content">
    <p:spTree>
      <p:nvGrpSpPr>
        <p:cNvPr id="1" name=""/>
        <p:cNvGrpSpPr/>
        <p:nvPr/>
      </p:nvGrpSpPr>
      <p:grpSpPr>
        <a:xfrm>
          <a:off x="0" y="0"/>
          <a:ext cx="0" cy="0"/>
          <a:chOff x="0" y="0"/>
          <a:chExt cx="0" cy="0"/>
        </a:xfrm>
      </p:grpSpPr>
      <p:cxnSp>
        <p:nvCxnSpPr>
          <p:cNvPr id="5" name="Straight Connector 4"/>
          <p:cNvCxnSpPr/>
          <p:nvPr userDrawn="1"/>
        </p:nvCxnSpPr>
        <p:spPr>
          <a:xfrm>
            <a:off x="2004541" y="1867242"/>
            <a:ext cx="5134919"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6" name="Title 9"/>
          <p:cNvSpPr>
            <a:spLocks noGrp="1"/>
          </p:cNvSpPr>
          <p:nvPr>
            <p:ph type="title" hasCustomPrompt="1"/>
          </p:nvPr>
        </p:nvSpPr>
        <p:spPr>
          <a:xfrm>
            <a:off x="326768" y="192259"/>
            <a:ext cx="8229600" cy="981633"/>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sp>
        <p:nvSpPr>
          <p:cNvPr id="13" name="Text Placeholder 12"/>
          <p:cNvSpPr>
            <a:spLocks noGrp="1"/>
          </p:cNvSpPr>
          <p:nvPr>
            <p:ph type="body" sz="quarter" idx="12" hasCustomPrompt="1"/>
          </p:nvPr>
        </p:nvSpPr>
        <p:spPr>
          <a:xfrm>
            <a:off x="2182813" y="1325648"/>
            <a:ext cx="4778375" cy="863600"/>
          </a:xfrm>
          <a:prstGeom prst="rect">
            <a:avLst/>
          </a:prstGeom>
        </p:spPr>
        <p:txBody>
          <a:bodyPr vert="horz"/>
          <a:lstStyle>
            <a:lvl1pPr marL="0" indent="0" algn="ctr">
              <a:buNone/>
              <a:defRPr b="1" i="0" baseline="0">
                <a:solidFill>
                  <a:srgbClr val="004C97"/>
                </a:solidFill>
                <a:latin typeface="Georgia"/>
                <a:cs typeface="Georgia"/>
              </a:defRPr>
            </a:lvl1pPr>
          </a:lstStyle>
          <a:p>
            <a:pPr lvl="0"/>
            <a:r>
              <a:rPr lang="en-US" dirty="0" smtClean="0"/>
              <a:t>Subhead, Georgia bold, 24pt</a:t>
            </a:r>
            <a:endParaRPr lang="en-US" dirty="0"/>
          </a:p>
        </p:txBody>
      </p:sp>
      <p:sp>
        <p:nvSpPr>
          <p:cNvPr id="12" name="Content Placeholder 2"/>
          <p:cNvSpPr>
            <a:spLocks noGrp="1"/>
          </p:cNvSpPr>
          <p:nvPr>
            <p:ph idx="13" hasCustomPrompt="1"/>
          </p:nvPr>
        </p:nvSpPr>
        <p:spPr>
          <a:xfrm>
            <a:off x="457200" y="2194560"/>
            <a:ext cx="8229600" cy="3931603"/>
          </a:xfrm>
          <a:prstGeom prst="rect">
            <a:avLst/>
          </a:prstGeom>
        </p:spPr>
        <p:txBody>
          <a:bodyPr/>
          <a:lstStyle>
            <a:lvl1pPr marL="0" indent="0">
              <a:buNone/>
              <a:defRPr sz="2000" b="0" i="0" baseline="0">
                <a:solidFill>
                  <a:srgbClr val="000000"/>
                </a:solidFill>
                <a:latin typeface="Verdana"/>
                <a:cs typeface="Verdana"/>
              </a:defRPr>
            </a:lvl1pPr>
            <a:lvl2pPr>
              <a:defRPr b="0" i="0">
                <a:solidFill>
                  <a:srgbClr val="000000"/>
                </a:solidFill>
                <a:latin typeface="Verdana"/>
                <a:cs typeface="Verdana"/>
              </a:defRPr>
            </a:lvl2pPr>
            <a:lvl3pPr>
              <a:defRPr b="0" i="0">
                <a:solidFill>
                  <a:srgbClr val="000000"/>
                </a:solidFill>
                <a:latin typeface="Verdana"/>
                <a:cs typeface="Verdana"/>
              </a:defRPr>
            </a:lvl3pPr>
            <a:lvl4pPr>
              <a:defRPr b="0" i="0">
                <a:solidFill>
                  <a:srgbClr val="000000"/>
                </a:solidFill>
                <a:latin typeface="Verdana"/>
                <a:cs typeface="Verdana"/>
              </a:defRPr>
            </a:lvl4pPr>
            <a:lvl5pPr>
              <a:defRPr b="0" i="0">
                <a:solidFill>
                  <a:srgbClr val="000000"/>
                </a:solidFill>
                <a:latin typeface="Verdana"/>
                <a:cs typeface="Verdana"/>
              </a:defRPr>
            </a:lvl5pPr>
          </a:lstStyle>
          <a:p>
            <a:pPr lvl="0"/>
            <a:r>
              <a:rPr lang="en-US" dirty="0" smtClean="0"/>
              <a:t>Copy text goes here.</a:t>
            </a:r>
            <a:endParaRPr lang="en-US" dirty="0"/>
          </a:p>
        </p:txBody>
      </p:sp>
      <p:pic>
        <p:nvPicPr>
          <p:cNvPr id="8" name="Picture 7"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185097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head with Bullet List">
    <p:spTree>
      <p:nvGrpSpPr>
        <p:cNvPr id="1" name=""/>
        <p:cNvGrpSpPr/>
        <p:nvPr/>
      </p:nvGrpSpPr>
      <p:grpSpPr>
        <a:xfrm>
          <a:off x="0" y="0"/>
          <a:ext cx="0" cy="0"/>
          <a:chOff x="0" y="0"/>
          <a:chExt cx="0" cy="0"/>
        </a:xfrm>
      </p:grpSpPr>
      <p:sp>
        <p:nvSpPr>
          <p:cNvPr id="4" name="Title 9"/>
          <p:cNvSpPr>
            <a:spLocks noGrp="1"/>
          </p:cNvSpPr>
          <p:nvPr>
            <p:ph type="title" hasCustomPrompt="1"/>
          </p:nvPr>
        </p:nvSpPr>
        <p:spPr>
          <a:xfrm>
            <a:off x="326768" y="192259"/>
            <a:ext cx="8229600" cy="981633"/>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cxnSp>
        <p:nvCxnSpPr>
          <p:cNvPr id="8" name="Straight Connector 7"/>
          <p:cNvCxnSpPr/>
          <p:nvPr userDrawn="1"/>
        </p:nvCxnSpPr>
        <p:spPr>
          <a:xfrm>
            <a:off x="2004541" y="1867242"/>
            <a:ext cx="5134919"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p:cNvSpPr>
            <a:spLocks noGrp="1"/>
          </p:cNvSpPr>
          <p:nvPr>
            <p:ph type="body" sz="quarter" idx="12" hasCustomPrompt="1"/>
          </p:nvPr>
        </p:nvSpPr>
        <p:spPr>
          <a:xfrm>
            <a:off x="2182813" y="1325648"/>
            <a:ext cx="4778375" cy="863600"/>
          </a:xfrm>
          <a:prstGeom prst="rect">
            <a:avLst/>
          </a:prstGeom>
        </p:spPr>
        <p:txBody>
          <a:bodyPr vert="horz"/>
          <a:lstStyle>
            <a:lvl1pPr marL="0" indent="0" algn="ctr">
              <a:buNone/>
              <a:defRPr b="1" i="0" baseline="0">
                <a:solidFill>
                  <a:srgbClr val="004C97"/>
                </a:solidFill>
                <a:latin typeface="Georgia"/>
                <a:cs typeface="Georgia"/>
              </a:defRPr>
            </a:lvl1pPr>
          </a:lstStyle>
          <a:p>
            <a:pPr lvl="0"/>
            <a:r>
              <a:rPr lang="en-US" dirty="0" smtClean="0"/>
              <a:t>Subhead, Georgia bold, 24pt</a:t>
            </a:r>
            <a:endParaRPr lang="en-US" dirty="0"/>
          </a:p>
        </p:txBody>
      </p:sp>
      <p:sp>
        <p:nvSpPr>
          <p:cNvPr id="13" name="Content Placeholder 2"/>
          <p:cNvSpPr>
            <a:spLocks noGrp="1"/>
          </p:cNvSpPr>
          <p:nvPr>
            <p:ph idx="13" hasCustomPrompt="1"/>
          </p:nvPr>
        </p:nvSpPr>
        <p:spPr>
          <a:xfrm>
            <a:off x="457200" y="2194560"/>
            <a:ext cx="8229600" cy="3931603"/>
          </a:xfrm>
          <a:prstGeom prst="rect">
            <a:avLst/>
          </a:prstGeom>
        </p:spPr>
        <p:txBody>
          <a:bodyPr/>
          <a:lstStyle>
            <a:lvl1pPr marL="342900" marR="0" indent="-342900" algn="l" defTabSz="914400" rtl="0" eaLnBrk="1" fontAlgn="auto" latinLnBrk="0" hangingPunct="1">
              <a:lnSpc>
                <a:spcPct val="100000"/>
              </a:lnSpc>
              <a:spcBef>
                <a:spcPts val="800"/>
              </a:spcBef>
              <a:spcAft>
                <a:spcPts val="0"/>
              </a:spcAft>
              <a:buClrTx/>
              <a:buSzTx/>
              <a:buFont typeface="Arial"/>
              <a:buChar char="•"/>
              <a:tabLst/>
              <a:defRPr sz="2000" b="0" i="0" baseline="0">
                <a:solidFill>
                  <a:srgbClr val="000000"/>
                </a:solidFill>
                <a:latin typeface="Verdana"/>
                <a:cs typeface="Verdana"/>
              </a:defRPr>
            </a:lvl1pPr>
            <a:lvl2pPr>
              <a:defRPr b="0" i="0">
                <a:solidFill>
                  <a:srgbClr val="000000"/>
                </a:solidFill>
                <a:latin typeface="Verdana"/>
                <a:cs typeface="Verdana"/>
              </a:defRPr>
            </a:lvl2pPr>
            <a:lvl3pPr>
              <a:defRPr b="0" i="0">
                <a:solidFill>
                  <a:srgbClr val="000000"/>
                </a:solidFill>
                <a:latin typeface="Verdana"/>
                <a:cs typeface="Verdana"/>
              </a:defRPr>
            </a:lvl3pPr>
            <a:lvl4pPr>
              <a:defRPr b="0" i="0">
                <a:solidFill>
                  <a:srgbClr val="000000"/>
                </a:solidFill>
                <a:latin typeface="Verdana"/>
                <a:cs typeface="Verdana"/>
              </a:defRPr>
            </a:lvl4pPr>
            <a:lvl5pPr>
              <a:defRPr b="0" i="0">
                <a:solidFill>
                  <a:srgbClr val="000000"/>
                </a:solidFill>
                <a:latin typeface="Verdana"/>
                <a:cs typeface="Verdana"/>
              </a:defRPr>
            </a:lvl5pPr>
          </a:lstStyle>
          <a:p>
            <a:pPr lvl="0"/>
            <a:r>
              <a:rPr lang="en-US" dirty="0" smtClean="0"/>
              <a:t>Bullet text</a:t>
            </a:r>
          </a:p>
          <a:p>
            <a:pPr marL="342900" marR="0" lvl="0" indent="-342900" algn="l" defTabSz="914400" rtl="0" eaLnBrk="1" fontAlgn="auto" latinLnBrk="0" hangingPunct="1">
              <a:lnSpc>
                <a:spcPct val="100000"/>
              </a:lnSpc>
              <a:spcBef>
                <a:spcPts val="800"/>
              </a:spcBef>
              <a:spcAft>
                <a:spcPts val="0"/>
              </a:spcAft>
              <a:buClrTx/>
              <a:buSzTx/>
              <a:buFont typeface="Arial"/>
              <a:buChar char="•"/>
              <a:tabLst/>
              <a:defRPr/>
            </a:pPr>
            <a:r>
              <a:rPr lang="en-US" dirty="0" smtClean="0"/>
              <a:t>Bullet text</a:t>
            </a:r>
          </a:p>
          <a:p>
            <a:pPr marL="342900" marR="0" lvl="0" indent="-342900" algn="l" defTabSz="914400" rtl="0" eaLnBrk="1" fontAlgn="auto" latinLnBrk="0" hangingPunct="1">
              <a:lnSpc>
                <a:spcPct val="100000"/>
              </a:lnSpc>
              <a:spcBef>
                <a:spcPts val="800"/>
              </a:spcBef>
              <a:spcAft>
                <a:spcPts val="0"/>
              </a:spcAft>
              <a:buClrTx/>
              <a:buSzTx/>
              <a:buFont typeface="Arial"/>
              <a:buChar char="•"/>
              <a:tabLst/>
              <a:defRPr/>
            </a:pPr>
            <a:r>
              <a:rPr lang="en-US" dirty="0" smtClean="0"/>
              <a:t>Bullet text</a:t>
            </a:r>
          </a:p>
          <a:p>
            <a:pPr marL="342900" marR="0" lvl="0" indent="-342900" algn="l" defTabSz="914400" rtl="0" eaLnBrk="1" fontAlgn="auto" latinLnBrk="0" hangingPunct="1">
              <a:lnSpc>
                <a:spcPct val="100000"/>
              </a:lnSpc>
              <a:spcBef>
                <a:spcPts val="800"/>
              </a:spcBef>
              <a:spcAft>
                <a:spcPts val="0"/>
              </a:spcAft>
              <a:buClrTx/>
              <a:buSzTx/>
              <a:buFont typeface="Arial"/>
              <a:buChar char="•"/>
              <a:tabLst/>
              <a:defRPr/>
            </a:pPr>
            <a:r>
              <a:rPr lang="en-US" dirty="0" smtClean="0"/>
              <a:t>Bullet text</a:t>
            </a:r>
          </a:p>
          <a:p>
            <a:pPr lvl="0"/>
            <a:endParaRPr lang="en-US" dirty="0"/>
          </a:p>
        </p:txBody>
      </p:sp>
      <p:pic>
        <p:nvPicPr>
          <p:cNvPr id="10" name="Picture 9"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815134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E2D2B3B-882E-40F3-A32F-6DD516915044}" type="slidenum">
              <a:rPr lang="en-US" smtClean="0"/>
              <a:pPr/>
              <a:t>‹#›</a:t>
            </a:fld>
            <a:endParaRPr lang="en-US" dirty="0"/>
          </a:p>
        </p:txBody>
      </p:sp>
      <p:sp>
        <p:nvSpPr>
          <p:cNvPr id="9" name="Rectangle 8"/>
          <p:cNvSpPr/>
          <p:nvPr userDrawn="1"/>
        </p:nvSpPr>
        <p:spPr>
          <a:xfrm>
            <a:off x="0" y="-1"/>
            <a:ext cx="9150865" cy="844379"/>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rgbClr val="004C97"/>
              </a:solidFill>
            </a:endParaRPr>
          </a:p>
        </p:txBody>
      </p:sp>
      <p:sp>
        <p:nvSpPr>
          <p:cNvPr id="10" name="Rectangle 9"/>
          <p:cNvSpPr/>
          <p:nvPr userDrawn="1"/>
        </p:nvSpPr>
        <p:spPr>
          <a:xfrm>
            <a:off x="0" y="6425514"/>
            <a:ext cx="9150866" cy="267448"/>
          </a:xfrm>
          <a:prstGeom prst="rect">
            <a:avLst/>
          </a:prstGeom>
          <a:solidFill>
            <a:srgbClr val="FFC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1092" y="6576541"/>
            <a:ext cx="9149773" cy="287233"/>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srgbClr val="0033CC"/>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6" r:id="rId2"/>
    <p:sldLayoutId id="2147483721" r:id="rId3"/>
    <p:sldLayoutId id="2147483720" r:id="rId4"/>
    <p:sldLayoutId id="2147483722" r:id="rId5"/>
    <p:sldLayoutId id="2147483723" r:id="rId6"/>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marR="0" indent="-342900" algn="l" defTabSz="914400" rtl="0" eaLnBrk="1" fontAlgn="auto" latinLnBrk="0" hangingPunct="1">
        <a:lnSpc>
          <a:spcPct val="100000"/>
        </a:lnSpc>
        <a:spcBef>
          <a:spcPts val="800"/>
        </a:spcBef>
        <a:spcAft>
          <a:spcPts val="0"/>
        </a:spcAft>
        <a:buClrTx/>
        <a:buSzTx/>
        <a:buFont typeface="Arial"/>
        <a:buChar char="•"/>
        <a:tabLst/>
        <a:defRPr sz="2400" b="0"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Agriscience Fair</a:t>
            </a:r>
            <a:endParaRPr lang="en-US" dirty="0"/>
          </a:p>
        </p:txBody>
      </p:sp>
      <p:pic>
        <p:nvPicPr>
          <p:cNvPr id="4" name="Picture 3" descr="NationalFFA_Emblem_R_3C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1551" y="938842"/>
            <a:ext cx="2146300" cy="2577996"/>
          </a:xfrm>
          <a:prstGeom prst="rect">
            <a:avLst/>
          </a:prstGeom>
        </p:spPr>
      </p:pic>
    </p:spTree>
    <p:extLst>
      <p:ext uri="{BB962C8B-B14F-4D97-AF65-F5344CB8AC3E}">
        <p14:creationId xmlns:p14="http://schemas.microsoft.com/office/powerpoint/2010/main" val="51584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Plant Systems</a:t>
            </a:r>
            <a:r>
              <a:rPr lang="en-US" dirty="0" smtClean="0"/>
              <a:t>: the study of plant life cycles, classifications, functions, structures, reproduction, media and nutrients, as well as growth and cultural practices, through the study of crops, turf grass, trees and shrubs and/or ornamental plants.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Determine rates of transpiration in plants</a:t>
            </a:r>
          </a:p>
          <a:p>
            <a:pPr marL="745236" lvl="2" indent="-342900">
              <a:buFont typeface="Arial" panose="020B0604020202020204" pitchFamily="34" charset="0"/>
              <a:buChar char="•"/>
            </a:pPr>
            <a:r>
              <a:rPr lang="en-US" dirty="0" smtClean="0"/>
              <a:t>Effects of heavy metals such as cadmium on edible plants</a:t>
            </a:r>
          </a:p>
          <a:p>
            <a:pPr marL="745236" lvl="2" indent="-342900">
              <a:buFont typeface="Arial" panose="020B0604020202020204" pitchFamily="34" charset="0"/>
              <a:buChar char="•"/>
            </a:pPr>
            <a:r>
              <a:rPr lang="en-US" dirty="0" smtClean="0"/>
              <a:t>Compare GMO and conventional seed/plant growth under various conditions</a:t>
            </a:r>
          </a:p>
          <a:p>
            <a:pPr marL="745236" lvl="2" indent="-342900">
              <a:buFont typeface="Arial" panose="020B0604020202020204" pitchFamily="34" charset="0"/>
              <a:buChar char="•"/>
            </a:pPr>
            <a:r>
              <a:rPr lang="en-US" dirty="0" smtClean="0"/>
              <a:t>Effects of lunar climate and soil condition on plant growth</a:t>
            </a:r>
          </a:p>
          <a:p>
            <a:pPr marL="745236" lvl="2" indent="-342900">
              <a:buFont typeface="Arial" panose="020B0604020202020204" pitchFamily="34" charset="0"/>
              <a:buChar char="•"/>
            </a:pPr>
            <a:r>
              <a:rPr lang="en-US" dirty="0" smtClean="0"/>
              <a:t>Compare plant growth of hydroponics and conventional methods</a:t>
            </a:r>
            <a:endParaRPr lang="en-US" dirty="0"/>
          </a:p>
        </p:txBody>
      </p:sp>
    </p:spTree>
    <p:extLst>
      <p:ext uri="{BB962C8B-B14F-4D97-AF65-F5344CB8AC3E}">
        <p14:creationId xmlns:p14="http://schemas.microsoft.com/office/powerpoint/2010/main" val="2172242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Power, Structural and Technical Systems</a:t>
            </a:r>
            <a:r>
              <a:rPr lang="en-US" dirty="0" smtClean="0"/>
              <a:t>: the study of agricultural equipment, power systems, alternative fuel sources and precision technology, as well as woodworking, metalworking, welding and project planning for agricultural structures.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Develop alternate energy source engines</a:t>
            </a:r>
          </a:p>
          <a:p>
            <a:pPr marL="745236" lvl="2" indent="-342900">
              <a:buFont typeface="Arial" panose="020B0604020202020204" pitchFamily="34" charset="0"/>
              <a:buChar char="•"/>
            </a:pPr>
            <a:r>
              <a:rPr lang="en-US" dirty="0" smtClean="0"/>
              <a:t>Create minimum energy use structures</a:t>
            </a:r>
          </a:p>
          <a:p>
            <a:pPr marL="745236" lvl="2" indent="-342900">
              <a:buFont typeface="Arial" panose="020B0604020202020204" pitchFamily="34" charset="0"/>
              <a:buChar char="•"/>
            </a:pPr>
            <a:r>
              <a:rPr lang="en-US" dirty="0" smtClean="0"/>
              <a:t>Compare properties of various alternative insulation products</a:t>
            </a:r>
          </a:p>
          <a:p>
            <a:pPr marL="745236" lvl="2" indent="-342900">
              <a:buFont typeface="Arial" panose="020B0604020202020204" pitchFamily="34" charset="0"/>
              <a:buChar char="•"/>
            </a:pPr>
            <a:r>
              <a:rPr lang="en-US" dirty="0" smtClean="0"/>
              <a:t>Investigation of light/wind/water energy sources</a:t>
            </a:r>
            <a:endParaRPr lang="en-US" dirty="0"/>
          </a:p>
        </p:txBody>
      </p:sp>
    </p:spTree>
    <p:extLst>
      <p:ext uri="{BB962C8B-B14F-4D97-AF65-F5344CB8AC3E}">
        <p14:creationId xmlns:p14="http://schemas.microsoft.com/office/powerpoint/2010/main" val="425741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a:xfrm>
            <a:off x="457200" y="1953408"/>
            <a:ext cx="8229600" cy="3931603"/>
          </a:xfrm>
        </p:spPr>
        <p:txBody>
          <a:bodyPr/>
          <a:lstStyle/>
          <a:p>
            <a:pPr marL="342900" indent="-342900">
              <a:buFont typeface="Arial" panose="020B0604020202020204" pitchFamily="34" charset="0"/>
              <a:buChar char="•"/>
            </a:pPr>
            <a:r>
              <a:rPr lang="en-US" b="1" u="sng" dirty="0" smtClean="0"/>
              <a:t>Social Systems</a:t>
            </a:r>
            <a:r>
              <a:rPr lang="en-US" dirty="0" smtClean="0"/>
              <a:t>: </a:t>
            </a:r>
            <a:r>
              <a:rPr lang="en-US" sz="1900" dirty="0" smtClean="0"/>
              <a:t>the study of human behavior and the interaction of individuals in and to society, including agricultural education, agribusiness economic, agricultural communication, agricultural leadership and other social science applications in agriculture, food and natural resources.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Investigate perceptions of community members towards alternative agricultural practices</a:t>
            </a:r>
          </a:p>
          <a:p>
            <a:pPr marL="745236" lvl="2" indent="-342900">
              <a:buFont typeface="Arial" panose="020B0604020202020204" pitchFamily="34" charset="0"/>
              <a:buChar char="•"/>
            </a:pPr>
            <a:r>
              <a:rPr lang="en-US" dirty="0" smtClean="0"/>
              <a:t>Determine the impact of local/state/national safety programs upon accident rates in agricultural/natural resource occupations</a:t>
            </a:r>
          </a:p>
          <a:p>
            <a:pPr marL="745236" lvl="2" indent="-342900">
              <a:buFont typeface="Arial" panose="020B0604020202020204" pitchFamily="34" charset="0"/>
              <a:buChar char="•"/>
            </a:pPr>
            <a:r>
              <a:rPr lang="en-US" dirty="0" smtClean="0"/>
              <a:t>Comparison of profitability of various agricultural/natural resource practices</a:t>
            </a:r>
          </a:p>
          <a:p>
            <a:pPr marL="745236" lvl="2" indent="-342900">
              <a:buFont typeface="Arial" panose="020B0604020202020204" pitchFamily="34" charset="0"/>
              <a:buChar char="•"/>
            </a:pPr>
            <a:r>
              <a:rPr lang="en-US" dirty="0" smtClean="0"/>
              <a:t>Investigate the impact of significant historical figures on a local community</a:t>
            </a:r>
          </a:p>
          <a:p>
            <a:pPr marL="745236" lvl="2" indent="-342900">
              <a:buFont typeface="Arial" panose="020B0604020202020204" pitchFamily="34" charset="0"/>
              <a:buChar char="•"/>
            </a:pPr>
            <a:r>
              <a:rPr lang="en-US" dirty="0" smtClean="0"/>
              <a:t>Determine the economical effects of local/state/national legislation impacting agricultural/natural resources</a:t>
            </a:r>
            <a:endParaRPr lang="en-US" dirty="0"/>
          </a:p>
        </p:txBody>
      </p:sp>
    </p:spTree>
    <p:extLst>
      <p:ext uri="{BB962C8B-B14F-4D97-AF65-F5344CB8AC3E}">
        <p14:creationId xmlns:p14="http://schemas.microsoft.com/office/powerpoint/2010/main" val="94353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Helpful Tips</a:t>
            </a:r>
            <a:endParaRPr lang="en-US" dirty="0"/>
          </a:p>
        </p:txBody>
      </p:sp>
      <p:sp>
        <p:nvSpPr>
          <p:cNvPr id="5" name="Content Placeholder 4"/>
          <p:cNvSpPr>
            <a:spLocks noGrp="1"/>
          </p:cNvSpPr>
          <p:nvPr>
            <p:ph idx="13"/>
          </p:nvPr>
        </p:nvSpPr>
        <p:spPr>
          <a:xfrm>
            <a:off x="457200" y="1903162"/>
            <a:ext cx="8229600" cy="3931603"/>
          </a:xfrm>
        </p:spPr>
        <p:txBody>
          <a:bodyPr/>
          <a:lstStyle/>
          <a:p>
            <a:pPr marL="342900" indent="-342900">
              <a:buFont typeface="Arial" panose="020B0604020202020204" pitchFamily="34" charset="0"/>
              <a:buChar char="•"/>
            </a:pPr>
            <a:r>
              <a:rPr lang="en-US" dirty="0" smtClean="0"/>
              <a:t>Managing Outcomes</a:t>
            </a:r>
          </a:p>
          <a:p>
            <a:pPr marL="516636" lvl="1" indent="-342900">
              <a:buFont typeface="Arial" panose="020B0604020202020204" pitchFamily="34" charset="0"/>
              <a:buChar char="•"/>
            </a:pPr>
            <a:r>
              <a:rPr lang="en-US" dirty="0" smtClean="0"/>
              <a:t>Do not change your hypothesis</a:t>
            </a:r>
          </a:p>
          <a:p>
            <a:pPr marL="516636" lvl="1" indent="-342900">
              <a:buFont typeface="Arial" panose="020B0604020202020204" pitchFamily="34" charset="0"/>
              <a:buChar char="•"/>
            </a:pPr>
            <a:r>
              <a:rPr lang="en-US" dirty="0" smtClean="0"/>
              <a:t>Do not omit evidence that is for our against your hypothesis</a:t>
            </a:r>
          </a:p>
          <a:p>
            <a:pPr marL="516636" lvl="1" indent="-342900">
              <a:buFont typeface="Arial" panose="020B0604020202020204" pitchFamily="34" charset="0"/>
              <a:buChar char="•"/>
            </a:pPr>
            <a:r>
              <a:rPr lang="en-US" dirty="0" smtClean="0"/>
              <a:t>If the outcome is different than the hypothesis, suggest why</a:t>
            </a:r>
          </a:p>
          <a:p>
            <a:pPr marL="516636" lvl="1" indent="-342900">
              <a:buFont typeface="Arial" panose="020B0604020202020204" pitchFamily="34" charset="0"/>
              <a:buChar char="•"/>
            </a:pPr>
            <a:r>
              <a:rPr lang="en-US" dirty="0" smtClean="0"/>
              <a:t>State what could/should happen next</a:t>
            </a:r>
          </a:p>
          <a:p>
            <a:pPr marL="342900" indent="-342900">
              <a:buFont typeface="Arial" panose="020B0604020202020204" pitchFamily="34" charset="0"/>
              <a:buChar char="•"/>
            </a:pPr>
            <a:r>
              <a:rPr lang="en-US" dirty="0" smtClean="0"/>
              <a:t>Displaying your results</a:t>
            </a:r>
          </a:p>
          <a:p>
            <a:pPr marL="516636" lvl="1" indent="-342900">
              <a:buFont typeface="Arial" panose="020B0604020202020204" pitchFamily="34" charset="0"/>
              <a:buChar char="•"/>
            </a:pPr>
            <a:r>
              <a:rPr lang="en-US" dirty="0" smtClean="0"/>
              <a:t>Be creative and organized</a:t>
            </a:r>
          </a:p>
          <a:p>
            <a:pPr marL="516636" lvl="1" indent="-342900">
              <a:buFont typeface="Arial" panose="020B0604020202020204" pitchFamily="34" charset="0"/>
              <a:buChar char="•"/>
            </a:pPr>
            <a:r>
              <a:rPr lang="en-US" dirty="0" smtClean="0"/>
              <a:t>Do not clutter</a:t>
            </a:r>
          </a:p>
          <a:p>
            <a:pPr marL="516636" lvl="1" indent="-342900">
              <a:buFont typeface="Arial" panose="020B0604020202020204" pitchFamily="34" charset="0"/>
              <a:buChar char="•"/>
            </a:pPr>
            <a:r>
              <a:rPr lang="en-US" dirty="0" smtClean="0"/>
              <a:t>Use relevant photos and simple, correct captions (50 words or less)</a:t>
            </a:r>
          </a:p>
          <a:p>
            <a:pPr marL="342900" indent="-342900">
              <a:buFont typeface="Arial" panose="020B0604020202020204" pitchFamily="34" charset="0"/>
              <a:buChar char="•"/>
            </a:pPr>
            <a:r>
              <a:rPr lang="en-US" dirty="0" smtClean="0"/>
              <a:t>Remember: </a:t>
            </a:r>
          </a:p>
          <a:p>
            <a:pPr marL="516636" lvl="1" indent="-342900">
              <a:buFont typeface="Arial" panose="020B0604020202020204" pitchFamily="34" charset="0"/>
              <a:buChar char="•"/>
            </a:pPr>
            <a:r>
              <a:rPr lang="en-US" dirty="0" smtClean="0"/>
              <a:t>Display is less than 10% of the total project score</a:t>
            </a:r>
          </a:p>
          <a:p>
            <a:pPr marL="516636" lvl="1" indent="-342900">
              <a:buFont typeface="Arial" panose="020B0604020202020204" pitchFamily="34" charset="0"/>
              <a:buChar char="•"/>
            </a:pPr>
            <a:r>
              <a:rPr lang="en-US" dirty="0" smtClean="0"/>
              <a:t>Keep it simple</a:t>
            </a:r>
          </a:p>
          <a:p>
            <a:pPr marL="516636" lvl="1" indent="-342900">
              <a:buFont typeface="Arial" panose="020B0604020202020204" pitchFamily="34" charset="0"/>
              <a:buChar char="•"/>
            </a:pPr>
            <a:r>
              <a:rPr lang="en-US" dirty="0" smtClean="0"/>
              <a:t>Posters are great for displaying information</a:t>
            </a:r>
          </a:p>
          <a:p>
            <a:pPr marL="516636" lvl="1" indent="-342900">
              <a:buFont typeface="Arial" panose="020B0604020202020204" pitchFamily="34" charset="0"/>
              <a:buChar char="•"/>
            </a:pPr>
            <a:r>
              <a:rPr lang="en-US" dirty="0" smtClean="0"/>
              <a:t>There are suggested templates for the written report and poster design available on FFA.org</a:t>
            </a:r>
            <a:endParaRPr lang="en-US" dirty="0"/>
          </a:p>
        </p:txBody>
      </p:sp>
    </p:spTree>
    <p:extLst>
      <p:ext uri="{BB962C8B-B14F-4D97-AF65-F5344CB8AC3E}">
        <p14:creationId xmlns:p14="http://schemas.microsoft.com/office/powerpoint/2010/main" val="222795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Helpful Tips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Interviewing tips</a:t>
            </a:r>
          </a:p>
          <a:p>
            <a:pPr marL="516636" lvl="1" indent="-342900">
              <a:buFont typeface="Arial" panose="020B0604020202020204" pitchFamily="34" charset="0"/>
              <a:buChar char="•"/>
            </a:pPr>
            <a:r>
              <a:rPr lang="en-US" dirty="0" smtClean="0"/>
              <a:t>Practice</a:t>
            </a:r>
          </a:p>
          <a:p>
            <a:pPr marL="516636" lvl="1" indent="-342900">
              <a:buFont typeface="Arial" panose="020B0604020202020204" pitchFamily="34" charset="0"/>
              <a:buChar char="•"/>
            </a:pPr>
            <a:r>
              <a:rPr lang="en-US" dirty="0" smtClean="0"/>
              <a:t>Prepare</a:t>
            </a:r>
          </a:p>
          <a:p>
            <a:pPr marL="516636" lvl="1" indent="-342900">
              <a:buFont typeface="Arial" panose="020B0604020202020204" pitchFamily="34" charset="0"/>
              <a:buChar char="•"/>
            </a:pPr>
            <a:r>
              <a:rPr lang="en-US" dirty="0" smtClean="0"/>
              <a:t>Relax</a:t>
            </a:r>
          </a:p>
          <a:p>
            <a:pPr marL="516636" lvl="1" indent="-342900">
              <a:buFont typeface="Arial" panose="020B0604020202020204" pitchFamily="34" charset="0"/>
              <a:buChar char="•"/>
            </a:pPr>
            <a:r>
              <a:rPr lang="en-US" dirty="0" smtClean="0"/>
              <a:t>Smile</a:t>
            </a:r>
          </a:p>
          <a:p>
            <a:pPr marL="516636" lvl="1" indent="-342900">
              <a:buFont typeface="Arial" panose="020B0604020202020204" pitchFamily="34" charset="0"/>
              <a:buChar char="•"/>
            </a:pPr>
            <a:r>
              <a:rPr lang="en-US" dirty="0" smtClean="0"/>
              <a:t>Firm handshake</a:t>
            </a:r>
          </a:p>
          <a:p>
            <a:pPr marL="342900" indent="-342900">
              <a:buFont typeface="Arial" panose="020B0604020202020204" pitchFamily="34" charset="0"/>
              <a:buChar char="•"/>
            </a:pPr>
            <a:r>
              <a:rPr lang="en-US" dirty="0" smtClean="0"/>
              <a:t>Dress to impress</a:t>
            </a:r>
            <a:endParaRPr lang="en-US" dirty="0"/>
          </a:p>
        </p:txBody>
      </p:sp>
    </p:spTree>
    <p:extLst>
      <p:ext uri="{BB962C8B-B14F-4D97-AF65-F5344CB8AC3E}">
        <p14:creationId xmlns:p14="http://schemas.microsoft.com/office/powerpoint/2010/main" val="974357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State Participation</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States may conduct a qualifying competition</a:t>
            </a:r>
          </a:p>
          <a:p>
            <a:pPr marL="342900" indent="-342900">
              <a:buFont typeface="Arial" panose="020B0604020202020204" pitchFamily="34" charset="0"/>
              <a:buChar char="•"/>
            </a:pPr>
            <a:r>
              <a:rPr lang="en-US" dirty="0" smtClean="0"/>
              <a:t>Six categories with four divisions each</a:t>
            </a:r>
          </a:p>
          <a:p>
            <a:pPr marL="516636" lvl="1" indent="-342900">
              <a:buFont typeface="Arial" panose="020B0604020202020204" pitchFamily="34" charset="0"/>
              <a:buChar char="•"/>
            </a:pPr>
            <a:r>
              <a:rPr lang="en-US" dirty="0" smtClean="0"/>
              <a:t>Division I: Individuals in grades 7, 8 and 9</a:t>
            </a:r>
          </a:p>
          <a:p>
            <a:pPr marL="516636" lvl="1" indent="-342900">
              <a:buFont typeface="Arial" panose="020B0604020202020204" pitchFamily="34" charset="0"/>
              <a:buChar char="•"/>
            </a:pPr>
            <a:r>
              <a:rPr lang="en-US" dirty="0" smtClean="0"/>
              <a:t>Division II: Individuals in grades 10, 11 and 12</a:t>
            </a:r>
          </a:p>
          <a:p>
            <a:pPr marL="516636" lvl="1" indent="-342900">
              <a:buFont typeface="Arial" panose="020B0604020202020204" pitchFamily="34" charset="0"/>
              <a:buChar char="•"/>
            </a:pPr>
            <a:r>
              <a:rPr lang="en-US" dirty="0" smtClean="0"/>
              <a:t>Division III: Teams in grades 7, 8 and 9</a:t>
            </a:r>
          </a:p>
          <a:p>
            <a:pPr marL="516636" lvl="1" indent="-342900">
              <a:buFont typeface="Arial" panose="020B0604020202020204" pitchFamily="34" charset="0"/>
              <a:buChar char="•"/>
            </a:pPr>
            <a:r>
              <a:rPr lang="en-US" dirty="0" smtClean="0"/>
              <a:t>Division IV: Teams in grades 10, 11 and 12</a:t>
            </a:r>
          </a:p>
          <a:p>
            <a:pPr marL="516636" lvl="1" indent="-342900">
              <a:buFont typeface="Arial" panose="020B0604020202020204" pitchFamily="34" charset="0"/>
              <a:buChar char="•"/>
            </a:pPr>
            <a:r>
              <a:rPr lang="en-US" dirty="0" smtClean="0"/>
              <a:t>Total of 24 different areas</a:t>
            </a:r>
          </a:p>
          <a:p>
            <a:pPr marL="342900" indent="-342900">
              <a:buFont typeface="Arial" panose="020B0604020202020204" pitchFamily="34" charset="0"/>
              <a:buChar char="•"/>
            </a:pPr>
            <a:r>
              <a:rPr lang="en-US" dirty="0" smtClean="0"/>
              <a:t>States may enter one project in each of the 24 areas if they conduct a state qualifying competition</a:t>
            </a:r>
            <a:endParaRPr lang="en-US" dirty="0"/>
          </a:p>
        </p:txBody>
      </p:sp>
    </p:spTree>
    <p:extLst>
      <p:ext uri="{BB962C8B-B14F-4D97-AF65-F5344CB8AC3E}">
        <p14:creationId xmlns:p14="http://schemas.microsoft.com/office/powerpoint/2010/main" val="32413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National Participation</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No two entries from a state may compete with each other at the national level</a:t>
            </a:r>
          </a:p>
          <a:p>
            <a:pPr marL="342900" indent="-342900">
              <a:buFont typeface="Arial" panose="020B0604020202020204" pitchFamily="34" charset="0"/>
              <a:buChar char="•"/>
            </a:pPr>
            <a:r>
              <a:rPr lang="en-US" dirty="0" smtClean="0"/>
              <a:t>Students may only participate in one entry per year (as an individual or a team)</a:t>
            </a:r>
          </a:p>
          <a:p>
            <a:pPr marL="342900" indent="-342900">
              <a:buFont typeface="Arial" panose="020B0604020202020204" pitchFamily="34" charset="0"/>
              <a:buChar char="•"/>
            </a:pPr>
            <a:r>
              <a:rPr lang="en-US" dirty="0" smtClean="0"/>
              <a:t>Project display and interview at the National FFA Convention &amp; Expo</a:t>
            </a:r>
          </a:p>
          <a:p>
            <a:pPr marL="342900" indent="-342900">
              <a:buFont typeface="Arial" panose="020B0604020202020204" pitchFamily="34" charset="0"/>
              <a:buChar char="•"/>
            </a:pPr>
            <a:r>
              <a:rPr lang="en-US" dirty="0" smtClean="0"/>
              <a:t>Individuals/teams may not compete in the same category and division once placing in the top 3 in that respective area</a:t>
            </a:r>
            <a:endParaRPr lang="en-US" dirty="0"/>
          </a:p>
        </p:txBody>
      </p:sp>
    </p:spTree>
    <p:extLst>
      <p:ext uri="{BB962C8B-B14F-4D97-AF65-F5344CB8AC3E}">
        <p14:creationId xmlns:p14="http://schemas.microsoft.com/office/powerpoint/2010/main" val="1502287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National Awards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All participants receive recognition and a pin (gold, silver or bronze) </a:t>
            </a:r>
          </a:p>
          <a:p>
            <a:pPr marL="342900" indent="-342900">
              <a:buFont typeface="Arial" panose="020B0604020202020204" pitchFamily="34" charset="0"/>
              <a:buChar char="•"/>
            </a:pPr>
            <a:r>
              <a:rPr lang="en-US" dirty="0" smtClean="0"/>
              <a:t>Cash awards for 1</a:t>
            </a:r>
            <a:r>
              <a:rPr lang="en-US" baseline="30000" dirty="0" smtClean="0"/>
              <a:t>st</a:t>
            </a:r>
            <a:r>
              <a:rPr lang="en-US" dirty="0" smtClean="0"/>
              <a:t>, 2</a:t>
            </a:r>
            <a:r>
              <a:rPr lang="en-US" baseline="30000" dirty="0" smtClean="0"/>
              <a:t>nd</a:t>
            </a:r>
            <a:r>
              <a:rPr lang="en-US" dirty="0"/>
              <a:t> </a:t>
            </a:r>
            <a:r>
              <a:rPr lang="en-US" dirty="0" smtClean="0"/>
              <a:t>and 3</a:t>
            </a:r>
            <a:r>
              <a:rPr lang="en-US" baseline="30000" dirty="0" smtClean="0"/>
              <a:t>rd</a:t>
            </a:r>
            <a:r>
              <a:rPr lang="en-US" dirty="0" smtClean="0"/>
              <a:t> place will be dependent upon available funds. </a:t>
            </a:r>
            <a:endParaRPr lang="en-US" dirty="0"/>
          </a:p>
        </p:txBody>
      </p:sp>
    </p:spTree>
    <p:extLst>
      <p:ext uri="{BB962C8B-B14F-4D97-AF65-F5344CB8AC3E}">
        <p14:creationId xmlns:p14="http://schemas.microsoft.com/office/powerpoint/2010/main" val="4044754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Agriscience Fair</a:t>
            </a:r>
            <a:endParaRPr lang="en-US" dirty="0"/>
          </a:p>
        </p:txBody>
      </p:sp>
      <p:sp>
        <p:nvSpPr>
          <p:cNvPr id="3" name="Text Placeholder 2"/>
          <p:cNvSpPr>
            <a:spLocks noGrp="1"/>
          </p:cNvSpPr>
          <p:nvPr>
            <p:ph type="body" sz="quarter" idx="12"/>
          </p:nvPr>
        </p:nvSpPr>
        <p:spPr/>
        <p:txBody>
          <a:bodyPr/>
          <a:lstStyle/>
          <a:p>
            <a:r>
              <a:rPr lang="en-US" dirty="0" smtClean="0"/>
              <a:t>Important Dates</a:t>
            </a:r>
            <a:endParaRPr lang="en-US" dirty="0"/>
          </a:p>
        </p:txBody>
      </p:sp>
      <p:sp>
        <p:nvSpPr>
          <p:cNvPr id="4" name="Content Placeholder 3"/>
          <p:cNvSpPr>
            <a:spLocks noGrp="1"/>
          </p:cNvSpPr>
          <p:nvPr>
            <p:ph idx="13"/>
          </p:nvPr>
        </p:nvSpPr>
        <p:spPr/>
        <p:txBody>
          <a:bodyPr/>
          <a:lstStyle/>
          <a:p>
            <a:pPr marL="342900" indent="-342900">
              <a:buFont typeface="Arial" panose="020B0604020202020204" pitchFamily="34" charset="0"/>
              <a:buChar char="•"/>
            </a:pPr>
            <a:r>
              <a:rPr lang="en-US" dirty="0" smtClean="0"/>
              <a:t>Texas FFA Convention entry deadline June, contest July at convention</a:t>
            </a:r>
          </a:p>
          <a:p>
            <a:pPr marL="342900" indent="-342900">
              <a:buFont typeface="Arial" panose="020B0604020202020204" pitchFamily="34" charset="0"/>
              <a:buChar char="•"/>
            </a:pPr>
            <a:r>
              <a:rPr lang="en-US" dirty="0" smtClean="0"/>
              <a:t>Texas State Qualifier- forms </a:t>
            </a:r>
            <a:r>
              <a:rPr lang="en-US" dirty="0" smtClean="0"/>
              <a:t>due with postmark date no later than July 10</a:t>
            </a:r>
          </a:p>
          <a:p>
            <a:pPr marL="516636" lvl="1" indent="-342900">
              <a:buFont typeface="Arial" panose="020B0604020202020204" pitchFamily="34" charset="0"/>
              <a:buChar char="•"/>
            </a:pPr>
            <a:r>
              <a:rPr lang="en-US" u="sng" dirty="0" smtClean="0"/>
              <a:t>Complete Project Report</a:t>
            </a:r>
            <a:r>
              <a:rPr lang="en-US" dirty="0" smtClean="0"/>
              <a:t> which includes: title page, abstract, introduction, literature review, materials and methods, results, discussion and conclusions, references, acknowledgements</a:t>
            </a:r>
          </a:p>
          <a:p>
            <a:pPr marL="516636" lvl="1" indent="-342900">
              <a:buFont typeface="Arial" panose="020B0604020202020204" pitchFamily="34" charset="0"/>
              <a:buChar char="•"/>
            </a:pPr>
            <a:r>
              <a:rPr lang="en-US" u="sng" dirty="0" smtClean="0"/>
              <a:t>Complete Application</a:t>
            </a:r>
            <a:r>
              <a:rPr lang="en-US" dirty="0" smtClean="0"/>
              <a:t> which includes: registration form, research plan approval, adult sponsor checklist, hazardous material waiver, human vertebrate endorsement, non-human vertebrates endorsement, research expenses, project extension form (when applicable), previous year abstract (when applicable)</a:t>
            </a:r>
          </a:p>
          <a:p>
            <a:pPr marL="342900" indent="-342900">
              <a:buFont typeface="Arial" panose="020B0604020202020204" pitchFamily="34" charset="0"/>
              <a:buChar char="•"/>
            </a:pPr>
            <a:r>
              <a:rPr lang="en-US" dirty="0" smtClean="0"/>
              <a:t>National FFA Convention &amp; Expo, mid-October</a:t>
            </a:r>
          </a:p>
          <a:p>
            <a:pPr marL="342900" indent="-342900">
              <a:buFont typeface="Arial" panose="020B0604020202020204" pitchFamily="34" charset="0"/>
              <a:buChar char="•"/>
            </a:pPr>
            <a:r>
              <a:rPr lang="en-US" dirty="0" smtClean="0"/>
              <a:t>Please consult the program webpage and current year’s orientation packet for more important details and deadlines</a:t>
            </a:r>
            <a:endParaRPr lang="en-US" dirty="0"/>
          </a:p>
        </p:txBody>
      </p:sp>
    </p:spTree>
    <p:extLst>
      <p:ext uri="{BB962C8B-B14F-4D97-AF65-F5344CB8AC3E}">
        <p14:creationId xmlns:p14="http://schemas.microsoft.com/office/powerpoint/2010/main" val="201066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Goals &amp; Objectives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The National FFA Agriscience Fair recognizes middle and high school students who are studying the application of scientific principles and emerging technologies in agricultural enterprises. </a:t>
            </a:r>
          </a:p>
          <a:p>
            <a:pPr marL="342900" indent="-342900">
              <a:buFont typeface="Arial" panose="020B0604020202020204" pitchFamily="34" charset="0"/>
              <a:buChar char="•"/>
            </a:pPr>
            <a:r>
              <a:rPr lang="en-US" dirty="0" smtClean="0"/>
              <a:t>Participation begins at the local chapter level and progresses to the state and national levels. Areas of participation closely mirror those of the International Science and Engineering Fair but reflect an agricultural theme. </a:t>
            </a:r>
            <a:endParaRPr lang="en-US" dirty="0"/>
          </a:p>
        </p:txBody>
      </p:sp>
    </p:spTree>
    <p:extLst>
      <p:ext uri="{BB962C8B-B14F-4D97-AF65-F5344CB8AC3E}">
        <p14:creationId xmlns:p14="http://schemas.microsoft.com/office/powerpoint/2010/main" val="75817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Goals &amp; Objectives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Provide students with an opportunity to use the scientific process</a:t>
            </a:r>
          </a:p>
          <a:p>
            <a:pPr marL="342900" indent="-342900">
              <a:buFont typeface="Arial" panose="020B0604020202020204" pitchFamily="34" charset="0"/>
              <a:buChar char="•"/>
            </a:pPr>
            <a:r>
              <a:rPr lang="en-US" dirty="0" smtClean="0"/>
              <a:t>Provide students an opportunity to achieve local, state and national recognition for their accomplishments</a:t>
            </a:r>
          </a:p>
          <a:p>
            <a:pPr marL="342900" indent="-342900">
              <a:buFont typeface="Arial" panose="020B0604020202020204" pitchFamily="34" charset="0"/>
              <a:buChar char="•"/>
            </a:pPr>
            <a:r>
              <a:rPr lang="en-US" dirty="0" smtClean="0"/>
              <a:t>Reinforce skills and principles learned in agriscience courses</a:t>
            </a:r>
          </a:p>
          <a:p>
            <a:pPr marL="342900" indent="-342900">
              <a:buFont typeface="Arial" panose="020B0604020202020204" pitchFamily="34" charset="0"/>
              <a:buChar char="•"/>
            </a:pPr>
            <a:r>
              <a:rPr lang="en-US" dirty="0" smtClean="0"/>
              <a:t>Provide an opportunity for students to demonstrate and display agriscience projects</a:t>
            </a:r>
          </a:p>
          <a:p>
            <a:pPr marL="342900" indent="-342900">
              <a:buFont typeface="Arial" panose="020B0604020202020204" pitchFamily="34" charset="0"/>
              <a:buChar char="•"/>
            </a:pPr>
            <a:r>
              <a:rPr lang="en-US" dirty="0" smtClean="0"/>
              <a:t>Provide recruiting and promotional opportunities for agriscience programs</a:t>
            </a:r>
            <a:endParaRPr lang="en-US" dirty="0"/>
          </a:p>
        </p:txBody>
      </p:sp>
    </p:spTree>
    <p:extLst>
      <p:ext uri="{BB962C8B-B14F-4D97-AF65-F5344CB8AC3E}">
        <p14:creationId xmlns:p14="http://schemas.microsoft.com/office/powerpoint/2010/main" val="6357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Creating a Project</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Getting Started</a:t>
            </a:r>
          </a:p>
          <a:p>
            <a:pPr marL="516636" lvl="1" indent="-342900">
              <a:buFont typeface="Arial" panose="020B0604020202020204" pitchFamily="34" charset="0"/>
              <a:buChar char="•"/>
            </a:pPr>
            <a:r>
              <a:rPr lang="en-US" dirty="0" smtClean="0"/>
              <a:t>Pick a subject area </a:t>
            </a:r>
          </a:p>
          <a:p>
            <a:pPr marL="516636" lvl="1" indent="-342900">
              <a:buFont typeface="Arial" panose="020B0604020202020204" pitchFamily="34" charset="0"/>
              <a:buChar char="•"/>
            </a:pPr>
            <a:r>
              <a:rPr lang="en-US" dirty="0" smtClean="0"/>
              <a:t>Narrow the scope</a:t>
            </a:r>
          </a:p>
          <a:p>
            <a:pPr marL="516636" lvl="1" indent="-342900">
              <a:buFont typeface="Arial" panose="020B0604020202020204" pitchFamily="34" charset="0"/>
              <a:buChar char="•"/>
            </a:pPr>
            <a:r>
              <a:rPr lang="en-US" dirty="0" smtClean="0"/>
              <a:t>Consider your SAE</a:t>
            </a:r>
          </a:p>
          <a:p>
            <a:pPr marL="342900" indent="-342900">
              <a:buFont typeface="Arial" panose="020B0604020202020204" pitchFamily="34" charset="0"/>
              <a:buChar char="•"/>
            </a:pPr>
            <a:r>
              <a:rPr lang="en-US" dirty="0" smtClean="0"/>
              <a:t>Create a Hypothesis</a:t>
            </a:r>
          </a:p>
          <a:p>
            <a:pPr marL="516636" lvl="1" indent="-342900">
              <a:buFont typeface="Arial" panose="020B0604020202020204" pitchFamily="34" charset="0"/>
              <a:buChar char="•"/>
            </a:pPr>
            <a:r>
              <a:rPr lang="en-US" dirty="0" smtClean="0"/>
              <a:t>Translate the problem into a question</a:t>
            </a:r>
          </a:p>
          <a:p>
            <a:pPr marL="342900" indent="-342900">
              <a:buFont typeface="Arial" panose="020B0604020202020204" pitchFamily="34" charset="0"/>
              <a:buChar char="•"/>
            </a:pPr>
            <a:r>
              <a:rPr lang="en-US" dirty="0" smtClean="0"/>
              <a:t>Test the Hypothesis</a:t>
            </a:r>
          </a:p>
          <a:p>
            <a:pPr marL="516636" lvl="1" indent="-342900">
              <a:buFont typeface="Arial" panose="020B0604020202020204" pitchFamily="34" charset="0"/>
              <a:buChar char="•"/>
            </a:pPr>
            <a:r>
              <a:rPr lang="en-US" dirty="0" smtClean="0"/>
              <a:t>Research</a:t>
            </a:r>
          </a:p>
          <a:p>
            <a:pPr marL="516636" lvl="1" indent="-342900">
              <a:buFont typeface="Arial" panose="020B0604020202020204" pitchFamily="34" charset="0"/>
              <a:buChar char="•"/>
            </a:pPr>
            <a:r>
              <a:rPr lang="en-US" dirty="0" smtClean="0"/>
              <a:t>Redefine problem</a:t>
            </a:r>
          </a:p>
          <a:p>
            <a:pPr marL="516636" lvl="1" indent="-342900">
              <a:buFont typeface="Arial" panose="020B0604020202020204" pitchFamily="34" charset="0"/>
              <a:buChar char="•"/>
            </a:pPr>
            <a:r>
              <a:rPr lang="en-US" dirty="0" smtClean="0"/>
              <a:t>Revisit the hypothesis</a:t>
            </a:r>
          </a:p>
          <a:p>
            <a:pPr marL="516636" lvl="1" indent="-342900">
              <a:buFont typeface="Arial" panose="020B0604020202020204" pitchFamily="34" charset="0"/>
              <a:buChar char="•"/>
            </a:pPr>
            <a:r>
              <a:rPr lang="en-US" dirty="0" smtClean="0"/>
              <a:t>Experiment</a:t>
            </a:r>
          </a:p>
          <a:p>
            <a:pPr marL="516636" lvl="1" indent="-342900">
              <a:buFont typeface="Arial" panose="020B0604020202020204" pitchFamily="34" charset="0"/>
              <a:buChar char="•"/>
            </a:pPr>
            <a:r>
              <a:rPr lang="en-US" dirty="0" smtClean="0"/>
              <a:t>Form conclusion</a:t>
            </a:r>
          </a:p>
          <a:p>
            <a:pPr marL="516636" lvl="1" indent="-342900">
              <a:buFont typeface="Arial" panose="020B0604020202020204" pitchFamily="34" charset="0"/>
              <a:buChar char="•"/>
            </a:pPr>
            <a:r>
              <a:rPr lang="en-US" dirty="0" smtClean="0"/>
              <a:t>Report results</a:t>
            </a:r>
            <a:endParaRPr lang="en-US" dirty="0"/>
          </a:p>
        </p:txBody>
      </p:sp>
    </p:spTree>
    <p:extLst>
      <p:ext uri="{BB962C8B-B14F-4D97-AF65-F5344CB8AC3E}">
        <p14:creationId xmlns:p14="http://schemas.microsoft.com/office/powerpoint/2010/main" val="649387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Agriscience Fair Project</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Research</a:t>
            </a:r>
          </a:p>
          <a:p>
            <a:pPr marL="516636" lvl="1" indent="-342900">
              <a:buFont typeface="Arial" panose="020B0604020202020204" pitchFamily="34" charset="0"/>
              <a:buChar char="•"/>
            </a:pPr>
            <a:r>
              <a:rPr lang="en-US" dirty="0" smtClean="0"/>
              <a:t>Primary research</a:t>
            </a:r>
          </a:p>
          <a:p>
            <a:pPr marL="745236" lvl="2" indent="-342900">
              <a:buFont typeface="Arial" panose="020B0604020202020204" pitchFamily="34" charset="0"/>
              <a:buChar char="•"/>
            </a:pPr>
            <a:r>
              <a:rPr lang="en-US" dirty="0" smtClean="0"/>
              <a:t>Interviews</a:t>
            </a:r>
          </a:p>
          <a:p>
            <a:pPr marL="745236" lvl="2" indent="-342900">
              <a:buFont typeface="Arial" panose="020B0604020202020204" pitchFamily="34" charset="0"/>
              <a:buChar char="•"/>
            </a:pPr>
            <a:r>
              <a:rPr lang="en-US" dirty="0" smtClean="0"/>
              <a:t>Exploratory experiments</a:t>
            </a:r>
          </a:p>
          <a:p>
            <a:pPr marL="745236" lvl="2" indent="-342900">
              <a:buFont typeface="Arial" panose="020B0604020202020204" pitchFamily="34" charset="0"/>
              <a:buChar char="•"/>
            </a:pPr>
            <a:r>
              <a:rPr lang="en-US" dirty="0" smtClean="0"/>
              <a:t>Surveys</a:t>
            </a:r>
          </a:p>
          <a:p>
            <a:pPr marL="516636" lvl="1" indent="-342900">
              <a:buFont typeface="Arial" panose="020B0604020202020204" pitchFamily="34" charset="0"/>
              <a:buChar char="•"/>
            </a:pPr>
            <a:r>
              <a:rPr lang="en-US" dirty="0" smtClean="0"/>
              <a:t>Secondary research</a:t>
            </a:r>
          </a:p>
          <a:p>
            <a:pPr marL="745236" lvl="2" indent="-342900">
              <a:buFont typeface="Arial" panose="020B0604020202020204" pitchFamily="34" charset="0"/>
              <a:buChar char="•"/>
            </a:pPr>
            <a:r>
              <a:rPr lang="en-US" dirty="0" smtClean="0"/>
              <a:t>Books</a:t>
            </a:r>
          </a:p>
          <a:p>
            <a:pPr marL="745236" lvl="2" indent="-342900">
              <a:buFont typeface="Arial" panose="020B0604020202020204" pitchFamily="34" charset="0"/>
              <a:buChar char="•"/>
            </a:pPr>
            <a:r>
              <a:rPr lang="en-US" dirty="0" smtClean="0"/>
              <a:t>Journals/newspapers</a:t>
            </a:r>
          </a:p>
          <a:p>
            <a:pPr marL="745236" lvl="2" indent="-342900">
              <a:buFont typeface="Arial" panose="020B0604020202020204" pitchFamily="34" charset="0"/>
              <a:buChar char="•"/>
            </a:pPr>
            <a:r>
              <a:rPr lang="en-US" dirty="0" smtClean="0"/>
              <a:t>Internet</a:t>
            </a:r>
          </a:p>
          <a:p>
            <a:pPr marL="745236" lvl="2" indent="-342900">
              <a:buFont typeface="Arial" panose="020B0604020202020204" pitchFamily="34" charset="0"/>
              <a:buChar char="•"/>
            </a:pPr>
            <a:r>
              <a:rPr lang="en-US" dirty="0" smtClean="0"/>
              <a:t>Peer reviewed articles</a:t>
            </a:r>
          </a:p>
          <a:p>
            <a:pPr marL="516636" lvl="1" indent="-342900">
              <a:buFont typeface="Arial" panose="020B0604020202020204" pitchFamily="34" charset="0"/>
              <a:buChar char="•"/>
            </a:pPr>
            <a:r>
              <a:rPr lang="en-US" dirty="0" smtClean="0"/>
              <a:t>Reporting results</a:t>
            </a:r>
          </a:p>
          <a:p>
            <a:pPr marL="745236" lvl="2" indent="-342900">
              <a:buFont typeface="Arial" panose="020B0604020202020204" pitchFamily="34" charset="0"/>
              <a:buChar char="•"/>
            </a:pPr>
            <a:r>
              <a:rPr lang="en-US" dirty="0" smtClean="0"/>
              <a:t>Charts</a:t>
            </a:r>
          </a:p>
          <a:p>
            <a:pPr marL="745236" lvl="2" indent="-342900">
              <a:buFont typeface="Arial" panose="020B0604020202020204" pitchFamily="34" charset="0"/>
              <a:buChar char="•"/>
            </a:pPr>
            <a:r>
              <a:rPr lang="en-US" dirty="0" smtClean="0"/>
              <a:t>Graphs</a:t>
            </a:r>
            <a:endParaRPr lang="en-US" dirty="0"/>
          </a:p>
        </p:txBody>
      </p:sp>
    </p:spTree>
    <p:extLst>
      <p:ext uri="{BB962C8B-B14F-4D97-AF65-F5344CB8AC3E}">
        <p14:creationId xmlns:p14="http://schemas.microsoft.com/office/powerpoint/2010/main" val="344449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Final Written Report</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Title page</a:t>
            </a:r>
          </a:p>
          <a:p>
            <a:pPr marL="342900" indent="-342900">
              <a:buFont typeface="Arial" panose="020B0604020202020204" pitchFamily="34" charset="0"/>
              <a:buChar char="•"/>
            </a:pPr>
            <a:r>
              <a:rPr lang="en-US" dirty="0" smtClean="0"/>
              <a:t>Abstract</a:t>
            </a:r>
          </a:p>
          <a:p>
            <a:pPr marL="342900" indent="-342900">
              <a:buFont typeface="Arial" panose="020B0604020202020204" pitchFamily="34" charset="0"/>
              <a:buChar char="•"/>
            </a:pPr>
            <a:r>
              <a:rPr lang="en-US" dirty="0" smtClean="0"/>
              <a:t>Introduction</a:t>
            </a:r>
          </a:p>
          <a:p>
            <a:pPr marL="342900" indent="-342900">
              <a:buFont typeface="Arial" panose="020B0604020202020204" pitchFamily="34" charset="0"/>
              <a:buChar char="•"/>
            </a:pPr>
            <a:r>
              <a:rPr lang="en-US" dirty="0" smtClean="0"/>
              <a:t>Literature Review</a:t>
            </a:r>
          </a:p>
          <a:p>
            <a:pPr marL="342900" indent="-342900">
              <a:buFont typeface="Arial" panose="020B0604020202020204" pitchFamily="34" charset="0"/>
              <a:buChar char="•"/>
            </a:pPr>
            <a:r>
              <a:rPr lang="en-US" dirty="0" smtClean="0"/>
              <a:t>Materials and Methods</a:t>
            </a:r>
          </a:p>
          <a:p>
            <a:pPr marL="342900" indent="-342900">
              <a:buFont typeface="Arial" panose="020B0604020202020204" pitchFamily="34" charset="0"/>
              <a:buChar char="•"/>
            </a:pPr>
            <a:r>
              <a:rPr lang="en-US" dirty="0" smtClean="0"/>
              <a:t>Results</a:t>
            </a:r>
          </a:p>
          <a:p>
            <a:pPr marL="342900" indent="-342900">
              <a:buFont typeface="Arial" panose="020B0604020202020204" pitchFamily="34" charset="0"/>
              <a:buChar char="•"/>
            </a:pPr>
            <a:r>
              <a:rPr lang="en-US" dirty="0" smtClean="0"/>
              <a:t>Discussion and Conclusion</a:t>
            </a:r>
          </a:p>
          <a:p>
            <a:pPr marL="342900" indent="-342900">
              <a:buFont typeface="Arial" panose="020B0604020202020204" pitchFamily="34" charset="0"/>
              <a:buChar char="•"/>
            </a:pPr>
            <a:r>
              <a:rPr lang="en-US" dirty="0" smtClean="0"/>
              <a:t>References</a:t>
            </a:r>
          </a:p>
          <a:p>
            <a:pPr marL="342900" indent="-342900">
              <a:buFont typeface="Arial" panose="020B0604020202020204" pitchFamily="34" charset="0"/>
              <a:buChar char="•"/>
            </a:pPr>
            <a:r>
              <a:rPr lang="en-US" dirty="0" smtClean="0"/>
              <a:t>Acknowledgements</a:t>
            </a:r>
            <a:endParaRPr lang="en-US" dirty="0"/>
          </a:p>
        </p:txBody>
      </p:sp>
    </p:spTree>
    <p:extLst>
      <p:ext uri="{BB962C8B-B14F-4D97-AF65-F5344CB8AC3E}">
        <p14:creationId xmlns:p14="http://schemas.microsoft.com/office/powerpoint/2010/main" val="125801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Animal Systems</a:t>
            </a:r>
            <a:r>
              <a:rPr lang="en-US" dirty="0" smtClean="0"/>
              <a:t>: the study of animal systems, including life processes, health, nutrition, genetics, management and processing, through the study of small animals, aquaculture, livestock, dairy, horses and/or poultry.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Compare nutrient levels on animal growth</a:t>
            </a:r>
          </a:p>
          <a:p>
            <a:pPr marL="745236" lvl="2" indent="-342900">
              <a:buFont typeface="Arial" panose="020B0604020202020204" pitchFamily="34" charset="0"/>
              <a:buChar char="•"/>
            </a:pPr>
            <a:r>
              <a:rPr lang="en-US" dirty="0" smtClean="0"/>
              <a:t>Research new disease control mechanisms</a:t>
            </a:r>
          </a:p>
          <a:p>
            <a:pPr marL="745236" lvl="2" indent="-342900">
              <a:buFont typeface="Arial" panose="020B0604020202020204" pitchFamily="34" charset="0"/>
              <a:buChar char="•"/>
            </a:pPr>
            <a:r>
              <a:rPr lang="en-US" dirty="0" smtClean="0"/>
              <a:t>Effects of estrous synchronization on ovulation</a:t>
            </a:r>
          </a:p>
          <a:p>
            <a:pPr marL="745236" lvl="2" indent="-342900">
              <a:buFont typeface="Arial" panose="020B0604020202020204" pitchFamily="34" charset="0"/>
              <a:buChar char="•"/>
            </a:pPr>
            <a:r>
              <a:rPr lang="en-US" dirty="0" smtClean="0"/>
              <a:t>Compare effects of thawing temperatures on livestock semen</a:t>
            </a:r>
          </a:p>
          <a:p>
            <a:pPr marL="745236" lvl="2" indent="-342900">
              <a:buFont typeface="Arial" panose="020B0604020202020204" pitchFamily="34" charset="0"/>
              <a:buChar char="•"/>
            </a:pPr>
            <a:r>
              <a:rPr lang="en-US" dirty="0" smtClean="0"/>
              <a:t>Effects of growth hormone on meat/milk production</a:t>
            </a:r>
          </a:p>
        </p:txBody>
      </p:sp>
    </p:spTree>
    <p:extLst>
      <p:ext uri="{BB962C8B-B14F-4D97-AF65-F5344CB8AC3E}">
        <p14:creationId xmlns:p14="http://schemas.microsoft.com/office/powerpoint/2010/main" val="77016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Environmental Services/Natural Resource Systems</a:t>
            </a:r>
            <a:r>
              <a:rPr lang="en-US" dirty="0" smtClean="0"/>
              <a:t>: the study of systems, instruments and technology used in waste management; the study of management of soil, water, wildlife, forests and air as natural resources and their influence on the environment.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Effect of agricultural chemicals on water quality</a:t>
            </a:r>
          </a:p>
          <a:p>
            <a:pPr marL="745236" lvl="2" indent="-342900">
              <a:buFont typeface="Arial" panose="020B0604020202020204" pitchFamily="34" charset="0"/>
              <a:buChar char="•"/>
            </a:pPr>
            <a:r>
              <a:rPr lang="en-US" dirty="0" smtClean="0"/>
              <a:t>Effects of cropping practices on wildlife populations</a:t>
            </a:r>
          </a:p>
          <a:p>
            <a:pPr marL="745236" lvl="2" indent="-342900">
              <a:buFont typeface="Arial" panose="020B0604020202020204" pitchFamily="34" charset="0"/>
              <a:buChar char="•"/>
            </a:pPr>
            <a:r>
              <a:rPr lang="en-US" dirty="0" smtClean="0"/>
              <a:t>Compare water movements through different soil types</a:t>
            </a:r>
            <a:endParaRPr lang="en-US" dirty="0"/>
          </a:p>
        </p:txBody>
      </p:sp>
    </p:spTree>
    <p:extLst>
      <p:ext uri="{BB962C8B-B14F-4D97-AF65-F5344CB8AC3E}">
        <p14:creationId xmlns:p14="http://schemas.microsoft.com/office/powerpoint/2010/main" val="196668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Food Products and Processing Systems</a:t>
            </a:r>
            <a:r>
              <a:rPr lang="en-US" dirty="0" smtClean="0"/>
              <a:t>: the study of product development, quality assurance, food safety, production, sales and service, regulation and compliance and food service within the food science industry.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Effects of packaging techniques on food spoilage rates</a:t>
            </a:r>
          </a:p>
          <a:p>
            <a:pPr marL="745236" lvl="2" indent="-342900">
              <a:buFont typeface="Arial" panose="020B0604020202020204" pitchFamily="34" charset="0"/>
              <a:buChar char="•"/>
            </a:pPr>
            <a:r>
              <a:rPr lang="en-US" dirty="0" smtClean="0"/>
              <a:t>Resistance of organic fruits to common diseases</a:t>
            </a:r>
          </a:p>
          <a:p>
            <a:pPr marL="745236" lvl="2" indent="-342900">
              <a:buFont typeface="Arial" panose="020B0604020202020204" pitchFamily="34" charset="0"/>
              <a:buChar char="•"/>
            </a:pPr>
            <a:r>
              <a:rPr lang="en-US" dirty="0" smtClean="0"/>
              <a:t>Determining chemical energy stored in foods</a:t>
            </a:r>
          </a:p>
          <a:p>
            <a:pPr marL="745236" lvl="2" indent="-342900">
              <a:buFont typeface="Arial" panose="020B0604020202020204" pitchFamily="34" charset="0"/>
              <a:buChar char="•"/>
            </a:pPr>
            <a:r>
              <a:rPr lang="en-US" dirty="0" smtClean="0"/>
              <a:t>Control of molds on bakery products</a:t>
            </a:r>
            <a:endParaRPr lang="en-US" dirty="0"/>
          </a:p>
        </p:txBody>
      </p:sp>
    </p:spTree>
    <p:extLst>
      <p:ext uri="{BB962C8B-B14F-4D97-AF65-F5344CB8AC3E}">
        <p14:creationId xmlns:p14="http://schemas.microsoft.com/office/powerpoint/2010/main" val="29792242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FA Inservice Master">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CB05FD4F6DCBC34284151FBA06BEEF2E" ma:contentTypeVersion="2" ma:contentTypeDescription="Create a new document." ma:contentTypeScope="" ma:versionID="c7b10dbf4282cc9da4f218399531b455">
  <xsd:schema xmlns:xsd="http://www.w3.org/2001/XMLSchema" xmlns:xs="http://www.w3.org/2001/XMLSchema" xmlns:p="http://schemas.microsoft.com/office/2006/metadata/properties" targetNamespace="http://schemas.microsoft.com/office/2006/metadata/properties" ma:root="true" ma:fieldsID="2a276fbc7de9a4060e54dafc32f34ca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C674B6-D552-4B5A-A71B-A21B6E1CBA71}">
  <ds:schemaRefs>
    <ds:schemaRef ds:uri="http://schemas.microsoft.com/office/2006/metadata/longProperties"/>
  </ds:schemaRefs>
</ds:datastoreItem>
</file>

<file path=customXml/itemProps2.xml><?xml version="1.0" encoding="utf-8"?>
<ds:datastoreItem xmlns:ds="http://schemas.openxmlformats.org/officeDocument/2006/customXml" ds:itemID="{2A421CE4-6114-42A2-A68F-A6F0A6D3A7A5}">
  <ds:schemaRefs>
    <ds:schemaRef ds:uri="http://schemas.microsoft.com/sharepoint/events"/>
  </ds:schemaRefs>
</ds:datastoreItem>
</file>

<file path=customXml/itemProps3.xml><?xml version="1.0" encoding="utf-8"?>
<ds:datastoreItem xmlns:ds="http://schemas.openxmlformats.org/officeDocument/2006/customXml" ds:itemID="{5A55B204-71AB-41D5-900B-61DDA5BE2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D077A53E-A8F8-4613-A362-6AAE3EF4D9B9}">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5.xml><?xml version="1.0" encoding="utf-8"?>
<ds:datastoreItem xmlns:ds="http://schemas.openxmlformats.org/officeDocument/2006/customXml" ds:itemID="{3F710EAF-F4C6-4A46-A6B8-F7C11BBEF0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Angles.thmx</Template>
  <TotalTime>12969</TotalTime>
  <Words>1103</Words>
  <Application>Microsoft Office PowerPoint</Application>
  <PresentationFormat>On-screen Show (4:3)</PresentationFormat>
  <Paragraphs>156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Georgia</vt:lpstr>
      <vt:lpstr>Franklin Gothic Book</vt:lpstr>
      <vt:lpstr>Wingdings</vt:lpstr>
      <vt:lpstr>Verdana</vt:lpstr>
      <vt:lpstr>FFA Inservice Master</vt:lpstr>
      <vt:lpstr>PowerPoint Presentation</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vector>
  </TitlesOfParts>
  <Company>National FFA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Technology</dc:creator>
  <cp:lastModifiedBy>Schertz, Stacy</cp:lastModifiedBy>
  <cp:revision>393</cp:revision>
  <dcterms:created xsi:type="dcterms:W3CDTF">2007-01-30T15:01:20Z</dcterms:created>
  <dcterms:modified xsi:type="dcterms:W3CDTF">2020-08-07T15:47:12Z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Basic Excel Workbook</vt:lpwstr>
  </property>
  <property fmtid="{D5CDD505-2E9C-101B-9397-08002B2CF9AE}" pid="3" name="ContentTypeId">
    <vt:lpwstr>0x010100CB05FD4F6DCBC34284151FBA06BEEF2E</vt:lpwstr>
  </property>
  <property fmtid="{D5CDD505-2E9C-101B-9397-08002B2CF9AE}" pid="4" name="_dlc_DocIdItemGuid">
    <vt:lpwstr>0f999475-5688-44b1-b785-f816eaf81d55</vt:lpwstr>
  </property>
  <property fmtid="{D5CDD505-2E9C-101B-9397-08002B2CF9AE}" pid="5" name="_dlc_DocId">
    <vt:lpwstr>6HAXTY5FZTHJ-12-159</vt:lpwstr>
  </property>
  <property fmtid="{D5CDD505-2E9C-101B-9397-08002B2CF9AE}" pid="6" name="_dlc_DocIdUrl">
    <vt:lpwstr>https://ffanet.ffa.org/sites/collaboration/agrisciencefair/_layouts/15/DocIdRedir.aspx?ID=6HAXTY5FZTHJ-12-159, 6HAXTY5FZTHJ-12-159</vt:lpwstr>
  </property>
</Properties>
</file>